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Lst>
  <p:sldIdLst>
    <p:sldId id="258" r:id="rId3"/>
    <p:sldId id="256" r:id="rId4"/>
    <p:sldId id="263" r:id="rId5"/>
    <p:sldId id="259" r:id="rId6"/>
    <p:sldId id="260" r:id="rId7"/>
    <p:sldId id="261" r:id="rId8"/>
    <p:sldId id="262" r:id="rId9"/>
    <p:sldId id="268" r:id="rId10"/>
    <p:sldId id="269" r:id="rId11"/>
    <p:sldId id="270" r:id="rId12"/>
    <p:sldId id="271" r:id="rId13"/>
    <p:sldId id="272" r:id="rId14"/>
    <p:sldId id="274" r:id="rId15"/>
    <p:sldId id="275" r:id="rId16"/>
    <p:sldId id="276" r:id="rId17"/>
    <p:sldId id="267" r:id="rId18"/>
    <p:sldId id="264" r:id="rId19"/>
    <p:sldId id="273" r:id="rId20"/>
    <p:sldId id="266"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46" d="100"/>
          <a:sy n="46"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A0E4735-F347-42A3-A381-4D6E8CE7103C}" type="datetimeFigureOut">
              <a:rPr lang="en-US" smtClean="0"/>
              <a:t>6/12/2023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D87066C-75E6-4092-BDD0-AEC44E0C5C8C}" type="slidenum">
              <a:rPr lang="en-US" smtClean="0"/>
              <a:t>‹#›</a:t>
            </a:fld>
            <a:endParaRPr lang="en-US"/>
          </a:p>
        </p:txBody>
      </p:sp>
    </p:spTree>
    <p:extLst>
      <p:ext uri="{BB962C8B-B14F-4D97-AF65-F5344CB8AC3E}">
        <p14:creationId xmlns:p14="http://schemas.microsoft.com/office/powerpoint/2010/main" val="38264137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E4735-F347-42A3-A381-4D6E8CE7103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159796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E4735-F347-42A3-A381-4D6E8CE7103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156374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A0E4735-F347-42A3-A381-4D6E8CE7103C}" type="datetimeFigureOut">
              <a:rPr lang="en-US" smtClean="0"/>
              <a:t>6/12/2023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D87066C-75E6-4092-BDD0-AEC44E0C5C8C}" type="slidenum">
              <a:rPr lang="en-US" smtClean="0"/>
              <a:t>‹#›</a:t>
            </a:fld>
            <a:endParaRPr lang="en-US"/>
          </a:p>
        </p:txBody>
      </p:sp>
    </p:spTree>
    <p:extLst>
      <p:ext uri="{BB962C8B-B14F-4D97-AF65-F5344CB8AC3E}">
        <p14:creationId xmlns:p14="http://schemas.microsoft.com/office/powerpoint/2010/main" val="23901014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0E4735-F347-42A3-A381-4D6E8CE7103C}"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149212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DA0E4735-F347-42A3-A381-4D6E8CE7103C}" type="datetimeFigureOut">
              <a:rPr lang="en-US" smtClean="0"/>
              <a:t>6/12/2023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30791209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0E4735-F347-42A3-A381-4D6E8CE7103C}"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2583564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0E4735-F347-42A3-A381-4D6E8CE7103C}"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2102336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0E4735-F347-42A3-A381-4D6E8CE7103C}"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128977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E4735-F347-42A3-A381-4D6E8CE7103C}"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2550880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A0E4735-F347-42A3-A381-4D6E8CE7103C}" type="datetimeFigureOut">
              <a:rPr lang="en-US" smtClean="0"/>
              <a:t>6/12/2023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D87066C-75E6-4092-BDD0-AEC44E0C5C8C}"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990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0E4735-F347-42A3-A381-4D6E8CE7103C}"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2787211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A0E4735-F347-42A3-A381-4D6E8CE7103C}" type="datetimeFigureOut">
              <a:rPr lang="en-US" smtClean="0"/>
              <a:t>6/12/2023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D87066C-75E6-4092-BDD0-AEC44E0C5C8C}"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24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E4735-F347-42A3-A381-4D6E8CE7103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317956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E4735-F347-42A3-A381-4D6E8CE7103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78715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DA0E4735-F347-42A3-A381-4D6E8CE7103C}" type="datetimeFigureOut">
              <a:rPr lang="en-US" smtClean="0"/>
              <a:t>6/12/2023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16236614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0E4735-F347-42A3-A381-4D6E8CE7103C}"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394164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0E4735-F347-42A3-A381-4D6E8CE7103C}"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2264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0E4735-F347-42A3-A381-4D6E8CE7103C}"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289567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E4735-F347-42A3-A381-4D6E8CE7103C}"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7066C-75E6-4092-BDD0-AEC44E0C5C8C}" type="slidenum">
              <a:rPr lang="en-US" smtClean="0"/>
              <a:t>‹#›</a:t>
            </a:fld>
            <a:endParaRPr lang="en-US"/>
          </a:p>
        </p:txBody>
      </p:sp>
    </p:spTree>
    <p:extLst>
      <p:ext uri="{BB962C8B-B14F-4D97-AF65-F5344CB8AC3E}">
        <p14:creationId xmlns:p14="http://schemas.microsoft.com/office/powerpoint/2010/main" val="15965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A0E4735-F347-42A3-A381-4D6E8CE7103C}" type="datetimeFigureOut">
              <a:rPr lang="en-US" smtClean="0"/>
              <a:t>6/12/2023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D87066C-75E6-4092-BDD0-AEC44E0C5C8C}"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170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A0E4735-F347-42A3-A381-4D6E8CE7103C}" type="datetimeFigureOut">
              <a:rPr lang="en-US" smtClean="0"/>
              <a:t>6/12/2023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D87066C-75E6-4092-BDD0-AEC44E0C5C8C}"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751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A0E4735-F347-42A3-A381-4D6E8CE7103C}" type="datetimeFigureOut">
              <a:rPr lang="en-US" smtClean="0"/>
              <a:t>6/12/2023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D87066C-75E6-4092-BDD0-AEC44E0C5C8C}" type="slidenum">
              <a:rPr lang="en-US" smtClean="0"/>
              <a:t>‹#›</a:t>
            </a:fld>
            <a:endParaRPr lang="en-US"/>
          </a:p>
        </p:txBody>
      </p:sp>
    </p:spTree>
    <p:extLst>
      <p:ext uri="{BB962C8B-B14F-4D97-AF65-F5344CB8AC3E}">
        <p14:creationId xmlns:p14="http://schemas.microsoft.com/office/powerpoint/2010/main" val="6673940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A0E4735-F347-42A3-A381-4D6E8CE7103C}" type="datetimeFigureOut">
              <a:rPr lang="en-US" smtClean="0"/>
              <a:t>6/12/2023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D87066C-75E6-4092-BDD0-AEC44E0C5C8C}" type="slidenum">
              <a:rPr lang="en-US" smtClean="0"/>
              <a:t>‹#›</a:t>
            </a:fld>
            <a:endParaRPr lang="en-US"/>
          </a:p>
        </p:txBody>
      </p:sp>
    </p:spTree>
    <p:extLst>
      <p:ext uri="{BB962C8B-B14F-4D97-AF65-F5344CB8AC3E}">
        <p14:creationId xmlns:p14="http://schemas.microsoft.com/office/powerpoint/2010/main" val="29346280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2151529" y="279306"/>
            <a:ext cx="7648687" cy="442178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Rectangle 6"/>
          <p:cNvSpPr/>
          <p:nvPr/>
        </p:nvSpPr>
        <p:spPr>
          <a:xfrm>
            <a:off x="2549564" y="4840941"/>
            <a:ext cx="7112001" cy="1570617"/>
          </a:xfrm>
          <a:prstGeom prst="rect">
            <a:avLst/>
          </a:prstGeom>
          <a:blipFill>
            <a:blip r:embed="rId3"/>
            <a:tile tx="0" ty="0" sx="100000" sy="100000" flip="none" algn="tl"/>
          </a:blipFill>
          <a:ln w="57150">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مضرات دخانیات</a:t>
            </a:r>
          </a:p>
          <a:p>
            <a:pPr algn="ctr"/>
            <a:endParaRPr lang="fa-IR" dirty="0"/>
          </a:p>
          <a:p>
            <a:pPr algn="ctr"/>
            <a:r>
              <a:rPr lang="fa-IR" dirty="0" smtClean="0"/>
              <a:t>واحد بهداشت حرفه ای –پاک پور</a:t>
            </a:r>
          </a:p>
          <a:p>
            <a:pPr algn="ctr"/>
            <a:r>
              <a:rPr lang="fa-IR" dirty="0" smtClean="0"/>
              <a:t>بهار 1402</a:t>
            </a:r>
          </a:p>
          <a:p>
            <a:pPr algn="ctr"/>
            <a:endParaRPr lang="en-US" dirty="0"/>
          </a:p>
        </p:txBody>
      </p:sp>
    </p:spTree>
    <p:extLst>
      <p:ext uri="{BB962C8B-B14F-4D97-AF65-F5344CB8AC3E}">
        <p14:creationId xmlns:p14="http://schemas.microsoft.com/office/powerpoint/2010/main" val="1002104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a:xfrm>
            <a:off x="1561708" y="1387736"/>
            <a:ext cx="9163666" cy="4087906"/>
          </a:xfrm>
        </p:spPr>
        <p:txBody>
          <a:bodyPr/>
          <a:lstStyle/>
          <a:p>
            <a:pPr algn="r"/>
            <a:r>
              <a:rPr lang="fa-IR" sz="2800" dirty="0" smtClean="0">
                <a:cs typeface="B Nazanin" panose="00000400000000000000" pitchFamily="2" charset="-78"/>
              </a:rPr>
              <a:t>به </a:t>
            </a:r>
            <a:r>
              <a:rPr lang="fa-IR" sz="2800" dirty="0">
                <a:cs typeface="B Nazanin" panose="00000400000000000000" pitchFamily="2" charset="-78"/>
              </a:rPr>
              <a:t>تازگي مشخص شده </a:t>
            </a:r>
            <a:r>
              <a:rPr lang="fa-IR" sz="2800" dirty="0" smtClean="0">
                <a:cs typeface="B Nazanin" panose="00000400000000000000" pitchFamily="2" charset="-78"/>
              </a:rPr>
              <a:t>كه </a:t>
            </a:r>
            <a:r>
              <a:rPr lang="fa-IR" sz="2800" dirty="0">
                <a:cs typeface="B Nazanin" panose="00000400000000000000" pitchFamily="2" charset="-78"/>
              </a:rPr>
              <a:t>سموم ناشي از سوخت انواع دخانيات كه به </a:t>
            </a:r>
            <a:r>
              <a:rPr lang="fa-IR" sz="2800" dirty="0" smtClean="0">
                <a:cs typeface="B Nazanin" panose="00000400000000000000" pitchFamily="2" charset="-78"/>
              </a:rPr>
              <a:t>صورت</a:t>
            </a:r>
            <a:r>
              <a:rPr lang="fa-IR" sz="3200" dirty="0" smtClean="0">
                <a:cs typeface="B Nazanin" panose="00000400000000000000" pitchFamily="2" charset="-78"/>
              </a:rPr>
              <a:t/>
            </a:r>
            <a:br>
              <a:rPr lang="fa-IR" sz="3200" dirty="0" smtClean="0">
                <a:cs typeface="B Nazanin" panose="00000400000000000000" pitchFamily="2" charset="-78"/>
              </a:rPr>
            </a:br>
            <a:r>
              <a:rPr lang="fa-IR" sz="3200" dirty="0" smtClean="0">
                <a:cs typeface="B Nazanin" panose="00000400000000000000" pitchFamily="2" charset="-78"/>
              </a:rPr>
              <a:t>دود درهوا رويت نمي شود ، بيش از آنچه تصور مي شود، خطرناك و آسيب رسان</a:t>
            </a:r>
            <a:br>
              <a:rPr lang="fa-IR" sz="3200" dirty="0" smtClean="0">
                <a:cs typeface="B Nazanin" panose="00000400000000000000" pitchFamily="2" charset="-78"/>
              </a:rPr>
            </a:br>
            <a:r>
              <a:rPr lang="fa-IR" sz="3200" dirty="0" smtClean="0">
                <a:cs typeface="B Nazanin" panose="00000400000000000000" pitchFamily="2" charset="-78"/>
              </a:rPr>
              <a:t>هستند.اين سموم ازطريق لباس، پوست و مو و وسايل اطراف فرد سيگاري به</a:t>
            </a:r>
            <a:br>
              <a:rPr lang="fa-IR" sz="3200" dirty="0" smtClean="0">
                <a:cs typeface="B Nazanin" panose="00000400000000000000" pitchFamily="2" charset="-78"/>
              </a:rPr>
            </a:br>
            <a:r>
              <a:rPr lang="fa-IR" sz="3200" dirty="0" smtClean="0">
                <a:cs typeface="B Nazanin" panose="00000400000000000000" pitchFamily="2" charset="-78"/>
              </a:rPr>
              <a:t>ديگران منتقل مي شود .</a:t>
            </a:r>
            <a:br>
              <a:rPr lang="fa-IR" sz="3200" dirty="0" smtClean="0">
                <a:cs typeface="B Nazanin" panose="00000400000000000000" pitchFamily="2" charset="-78"/>
              </a:rPr>
            </a:br>
            <a:r>
              <a:rPr lang="fa-IR" sz="3200" dirty="0" smtClean="0">
                <a:cs typeface="B Nazanin" panose="00000400000000000000" pitchFamily="2" charset="-78"/>
              </a:rPr>
              <a:t>به طوري كه ثابت شده اين اثرات حتي تا ماه ها پايدار و تاثير گذار است . در يكي</a:t>
            </a:r>
            <a:br>
              <a:rPr lang="fa-IR" sz="3200" dirty="0" smtClean="0">
                <a:cs typeface="B Nazanin" panose="00000400000000000000" pitchFamily="2" charset="-78"/>
              </a:rPr>
            </a:br>
            <a:r>
              <a:rPr lang="fa-IR" sz="3200" dirty="0" smtClean="0">
                <a:cs typeface="B Nazanin" panose="00000400000000000000" pitchFamily="2" charset="-78"/>
              </a:rPr>
              <a:t>جديدترين مطالعات بر روي تاثيرات دخانيات، نشان داده شده است كه حدود 90</a:t>
            </a:r>
            <a:br>
              <a:rPr lang="fa-IR" sz="3200" dirty="0" smtClean="0">
                <a:cs typeface="B Nazanin" panose="00000400000000000000" pitchFamily="2" charset="-78"/>
              </a:rPr>
            </a:br>
            <a:r>
              <a:rPr lang="fa-IR" sz="3200" dirty="0" smtClean="0">
                <a:cs typeface="B Nazanin" panose="00000400000000000000" pitchFamily="2" charset="-78"/>
              </a:rPr>
              <a:t>درصد نيكوتين تنباكوي دود شده به ديوار، سطوح، وسايل نرم درون خانه مانند</a:t>
            </a:r>
            <a:br>
              <a:rPr lang="fa-IR" sz="3200" dirty="0" smtClean="0">
                <a:cs typeface="B Nazanin" panose="00000400000000000000" pitchFamily="2" charset="-78"/>
              </a:rPr>
            </a:br>
            <a:r>
              <a:rPr lang="fa-IR" sz="3200" dirty="0" smtClean="0">
                <a:cs typeface="B Nazanin" panose="00000400000000000000" pitchFamily="2" charset="-78"/>
              </a:rPr>
              <a:t>فرش و بالش و مبلمان و نيز لباس و مو و پوست افراد مي چسبد . </a:t>
            </a:r>
            <a:endParaRPr lang="en-US" sz="3200" dirty="0">
              <a:cs typeface="B Nazanin" panose="00000400000000000000" pitchFamily="2" charset="-78"/>
            </a:endParaRPr>
          </a:p>
        </p:txBody>
      </p:sp>
    </p:spTree>
    <p:extLst>
      <p:ext uri="{BB962C8B-B14F-4D97-AF65-F5344CB8AC3E}">
        <p14:creationId xmlns:p14="http://schemas.microsoft.com/office/powerpoint/2010/main" val="1336863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a:xfrm>
            <a:off x="1561708" y="1387736"/>
            <a:ext cx="9163666" cy="4087906"/>
          </a:xfrm>
        </p:spPr>
        <p:txBody>
          <a:bodyPr/>
          <a:lstStyle/>
          <a:p>
            <a:pPr algn="r"/>
            <a:r>
              <a:rPr lang="fa-IR" sz="2800" dirty="0">
                <a:cs typeface="B Nazanin" panose="00000400000000000000" pitchFamily="2" charset="-78"/>
              </a:rPr>
              <a:t>ب</a:t>
            </a:r>
            <a:r>
              <a:rPr lang="fa-IR" sz="2800" dirty="0" smtClean="0">
                <a:cs typeface="B Nazanin" panose="00000400000000000000" pitchFamily="2" charset="-78"/>
              </a:rPr>
              <a:t>ه </a:t>
            </a:r>
            <a:r>
              <a:rPr lang="fa-IR" sz="2800" dirty="0">
                <a:cs typeface="B Nazanin" panose="00000400000000000000" pitchFamily="2" charset="-78"/>
              </a:rPr>
              <a:t>چند دلیل كودكان بیشتر درمعرض عوارض این مواد </a:t>
            </a:r>
            <a:r>
              <a:rPr lang="fa-IR" sz="2800" dirty="0" smtClean="0">
                <a:cs typeface="B Nazanin" panose="00000400000000000000" pitchFamily="2" charset="-78"/>
              </a:rPr>
              <a:t>سمی خواهند بود</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1- </a:t>
            </a:r>
            <a:r>
              <a:rPr lang="fa-IR" sz="2800" dirty="0">
                <a:cs typeface="B Nazanin" panose="00000400000000000000" pitchFamily="2" charset="-78"/>
              </a:rPr>
              <a:t>كودكان زمان بیشتری را در منزل سپری می كنند.</a:t>
            </a:r>
            <a:br>
              <a:rPr lang="fa-IR" sz="2800" dirty="0">
                <a:cs typeface="B Nazanin" panose="00000400000000000000" pitchFamily="2" charset="-78"/>
              </a:rPr>
            </a:br>
            <a:r>
              <a:rPr lang="fa-IR" sz="2800" dirty="0" smtClean="0">
                <a:cs typeface="B Nazanin" panose="00000400000000000000" pitchFamily="2" charset="-78"/>
              </a:rPr>
              <a:t>2-كودكان </a:t>
            </a:r>
            <a:r>
              <a:rPr lang="fa-IR" sz="2800" dirty="0">
                <a:cs typeface="B Nazanin" panose="00000400000000000000" pitchFamily="2" charset="-78"/>
              </a:rPr>
              <a:t>بیشتر در معرض در آغوش كشیدن و بوسیدن توسط </a:t>
            </a:r>
            <a:r>
              <a:rPr lang="fa-IR" sz="2800" dirty="0" smtClean="0">
                <a:cs typeface="B Nazanin" panose="00000400000000000000" pitchFamily="2" charset="-78"/>
              </a:rPr>
              <a:t>بزرگسالان سیگاری قرار می گیرند که حامل ذرات مضر دود دست سوم در مو ،پوست و لباس خود هستند.</a:t>
            </a: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3- سینه خیز و چهار دست پا راه رفتن، كودكان را بیشتر در معرض </a:t>
            </a:r>
            <a:r>
              <a:rPr lang="fa-IR" sz="2800" dirty="0" smtClean="0">
                <a:cs typeface="B Nazanin" panose="00000400000000000000" pitchFamily="2" charset="-78"/>
              </a:rPr>
              <a:t>سموم پخش شده قرار می دهد.</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4- </a:t>
            </a:r>
            <a:r>
              <a:rPr lang="fa-IR" sz="2800" dirty="0">
                <a:cs typeface="B Nazanin" panose="00000400000000000000" pitchFamily="2" charset="-78"/>
              </a:rPr>
              <a:t>كودكان سریع تر نفس می كشند و </a:t>
            </a:r>
            <a:r>
              <a:rPr lang="fa-IR" sz="2800" dirty="0" smtClean="0">
                <a:cs typeface="B Nazanin" panose="00000400000000000000" pitchFamily="2" charset="-78"/>
              </a:rPr>
              <a:t>معمولاً </a:t>
            </a:r>
            <a:r>
              <a:rPr lang="fa-IR" sz="2800" dirty="0">
                <a:cs typeface="B Nazanin" panose="00000400000000000000" pitchFamily="2" charset="-78"/>
              </a:rPr>
              <a:t>وسایل اطراف و دست </a:t>
            </a:r>
            <a:r>
              <a:rPr lang="fa-IR" sz="2800" dirty="0" smtClean="0">
                <a:cs typeface="B Nazanin" panose="00000400000000000000" pitchFamily="2" charset="-78"/>
              </a:rPr>
              <a:t>آلوده خود را بع راه دهان می برند که تماس با مواد محیطی را تشدید می کند.</a:t>
            </a:r>
            <a:endParaRPr lang="en-US" sz="3200" dirty="0">
              <a:cs typeface="B Nazanin" panose="00000400000000000000" pitchFamily="2" charset="-78"/>
            </a:endParaRPr>
          </a:p>
        </p:txBody>
      </p:sp>
    </p:spTree>
    <p:extLst>
      <p:ext uri="{BB962C8B-B14F-4D97-AF65-F5344CB8AC3E}">
        <p14:creationId xmlns:p14="http://schemas.microsoft.com/office/powerpoint/2010/main" val="3344497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a:xfrm>
            <a:off x="1561708" y="1387736"/>
            <a:ext cx="9163666" cy="4087906"/>
          </a:xfrm>
        </p:spPr>
        <p:txBody>
          <a:bodyPr/>
          <a:lstStyle/>
          <a:p>
            <a:pPr algn="r"/>
            <a:r>
              <a:rPr lang="fa-IR" sz="2800" dirty="0">
                <a:cs typeface="B Nazanin" panose="00000400000000000000" pitchFamily="2" charset="-78"/>
              </a:rPr>
              <a:t>با توجه به اين كه 90 % سيگاري ها، اولين سيگار خود را از سنين زير 18 سال شروع كرده </a:t>
            </a:r>
            <a:r>
              <a:rPr lang="fa-IR" sz="2800" dirty="0" smtClean="0">
                <a:cs typeface="B Nazanin" panose="00000400000000000000" pitchFamily="2" charset="-78"/>
              </a:rPr>
              <a:t>اند</a:t>
            </a: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مؤثرترين راهكارهاي پيشگيري از دخانيات بايد در اين گروه برنامه ريزي و اجرا شوند. بديهي</a:t>
            </a:r>
            <a:br>
              <a:rPr lang="fa-IR" sz="2800" dirty="0">
                <a:cs typeface="B Nazanin" panose="00000400000000000000" pitchFamily="2" charset="-78"/>
              </a:rPr>
            </a:br>
            <a:r>
              <a:rPr lang="fa-IR" sz="2800" dirty="0">
                <a:cs typeface="B Nazanin" panose="00000400000000000000" pitchFamily="2" charset="-78"/>
              </a:rPr>
              <a:t>است بدون حمايت عاطفي از نوجوانان در محيط خانواده، فشار </a:t>
            </a:r>
            <a:r>
              <a:rPr lang="fa-IR" sz="2800" dirty="0" smtClean="0">
                <a:cs typeface="B Nazanin" panose="00000400000000000000" pitchFamily="2" charset="-78"/>
              </a:rPr>
              <a:t>همسالان </a:t>
            </a:r>
            <a:r>
              <a:rPr lang="fa-IR" sz="2800" dirty="0">
                <a:cs typeface="B Nazanin" panose="00000400000000000000" pitchFamily="2" charset="-78"/>
              </a:rPr>
              <a:t>و باورهاي غلطي كه</a:t>
            </a:r>
            <a:br>
              <a:rPr lang="fa-IR" sz="2800" dirty="0">
                <a:cs typeface="B Nazanin" panose="00000400000000000000" pitchFamily="2" charset="-78"/>
              </a:rPr>
            </a:br>
            <a:r>
              <a:rPr lang="fa-IR" sz="2800" dirty="0">
                <a:cs typeface="B Nazanin" panose="00000400000000000000" pitchFamily="2" charset="-78"/>
              </a:rPr>
              <a:t>توسط تبليغات فريبنده شركت هاي دخاني به گروه نوجوانان تحميل مي شود، شاهد افزايش</a:t>
            </a:r>
            <a:br>
              <a:rPr lang="fa-IR" sz="2800" dirty="0">
                <a:cs typeface="B Nazanin" panose="00000400000000000000" pitchFamily="2" charset="-78"/>
              </a:rPr>
            </a:br>
            <a:r>
              <a:rPr lang="fa-IR" sz="2800" dirty="0">
                <a:cs typeface="B Nazanin" panose="00000400000000000000" pitchFamily="2" charset="-78"/>
              </a:rPr>
              <a:t>روزافزون مصرف مواد دخاني در نوجوانان و عوارض مرگ بار آن دربزرگسالي خواهيم بود.</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601577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a:xfrm>
            <a:off x="1561708" y="1387736"/>
            <a:ext cx="9163666" cy="4087906"/>
          </a:xfrm>
        </p:spPr>
        <p:txBody>
          <a:bodyPr/>
          <a:lstStyle/>
          <a:p>
            <a:pPr algn="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از عوامل مهم در </a:t>
            </a:r>
            <a:r>
              <a:rPr lang="fa-IR" sz="2800" dirty="0">
                <a:cs typeface="B Nazanin" panose="00000400000000000000" pitchFamily="2" charset="-78"/>
              </a:rPr>
              <a:t>شروع مصرف مواد </a:t>
            </a:r>
            <a:r>
              <a:rPr lang="fa-IR" sz="2800" dirty="0" smtClean="0">
                <a:cs typeface="B Nazanin" panose="00000400000000000000" pitchFamily="2" charset="-78"/>
              </a:rPr>
              <a:t>دخانی در سنین نوجوانی:</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t>
            </a:r>
            <a:r>
              <a:rPr lang="fa-IR" sz="2800" dirty="0">
                <a:cs typeface="B Nazanin" panose="00000400000000000000" pitchFamily="2" charset="-78"/>
              </a:rPr>
              <a:t>مصرف دخانيات توسط والدين و يا دوستان </a:t>
            </a:r>
            <a:r>
              <a:rPr lang="fa-IR" sz="2800" dirty="0" smtClean="0">
                <a:cs typeface="B Nazanin" panose="00000400000000000000" pitchFamily="2" charset="-78"/>
              </a:rPr>
              <a:t>صميمي</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t>
            </a:r>
            <a:r>
              <a:rPr lang="fa-IR" sz="2800" dirty="0">
                <a:cs typeface="B Nazanin" panose="00000400000000000000" pitchFamily="2" charset="-78"/>
              </a:rPr>
              <a:t>ناكافي بودن و يا نداشتن اعتماد به نفس</a:t>
            </a:r>
            <a:br>
              <a:rPr lang="fa-IR" sz="2800" dirty="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فقدان </a:t>
            </a:r>
            <a:r>
              <a:rPr lang="fa-IR" sz="2800" dirty="0">
                <a:cs typeface="B Nazanin" panose="00000400000000000000" pitchFamily="2" charset="-78"/>
              </a:rPr>
              <a:t>مهارت </a:t>
            </a:r>
            <a:r>
              <a:rPr lang="fa-IR" sz="2800" dirty="0" smtClean="0">
                <a:cs typeface="B Nazanin" panose="00000400000000000000" pitchFamily="2" charset="-78"/>
              </a:rPr>
              <a:t>نه گفتن  </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وجود </a:t>
            </a:r>
            <a:r>
              <a:rPr lang="fa-IR" sz="2800" dirty="0">
                <a:cs typeface="B Nazanin" panose="00000400000000000000" pitchFamily="2" charset="-78"/>
              </a:rPr>
              <a:t>احساس اضطراب و يا خلق </a:t>
            </a:r>
            <a:r>
              <a:rPr lang="fa-IR" sz="2800" dirty="0" smtClean="0">
                <a:cs typeface="B Nazanin" panose="00000400000000000000" pitchFamily="2" charset="-78"/>
              </a:rPr>
              <a:t>افسرده</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4130305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a:xfrm>
            <a:off x="1561708" y="1387736"/>
            <a:ext cx="9163666" cy="4087906"/>
          </a:xfrm>
        </p:spPr>
        <p:txBody>
          <a:bodyPr/>
          <a:lstStyle/>
          <a:p>
            <a:pPr algn="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علاوه </a:t>
            </a:r>
            <a:r>
              <a:rPr lang="fa-IR" sz="2800" dirty="0">
                <a:cs typeface="B Nazanin" panose="00000400000000000000" pitchFamily="2" charset="-78"/>
              </a:rPr>
              <a:t>بر اين عوامل محيطي ديگر از ترفندهاي صنايع دخاني براي جذب مصرف كننده بيشتر</a:t>
            </a:r>
            <a:br>
              <a:rPr lang="fa-IR" sz="2800" dirty="0">
                <a:cs typeface="B Nazanin" panose="00000400000000000000" pitchFamily="2" charset="-78"/>
              </a:rPr>
            </a:br>
            <a:r>
              <a:rPr lang="fa-IR" sz="2800" dirty="0">
                <a:cs typeface="B Nazanin" panose="00000400000000000000" pitchFamily="2" charset="-78"/>
              </a:rPr>
              <a:t>محسوب مي شود و نوجوانان و جوانان را به سمت مصرف مواد دخاني سوق مي دهد. اين</a:t>
            </a:r>
            <a:br>
              <a:rPr lang="fa-IR" sz="2800" dirty="0">
                <a:cs typeface="B Nazanin" panose="00000400000000000000" pitchFamily="2" charset="-78"/>
              </a:rPr>
            </a:br>
            <a:r>
              <a:rPr lang="fa-IR" sz="2800" dirty="0">
                <a:cs typeface="B Nazanin" panose="00000400000000000000" pitchFamily="2" charset="-78"/>
              </a:rPr>
              <a:t>عوامل عبارتند از:</a:t>
            </a:r>
            <a:br>
              <a:rPr lang="fa-IR" sz="2800" dirty="0">
                <a:cs typeface="B Nazanin" panose="00000400000000000000" pitchFamily="2" charset="-78"/>
              </a:rPr>
            </a:br>
            <a:r>
              <a:rPr lang="fa-IR" sz="2800" dirty="0" smtClean="0">
                <a:cs typeface="B Nazanin" panose="00000400000000000000" pitchFamily="2" charset="-78"/>
              </a:rPr>
              <a:t>1- </a:t>
            </a:r>
            <a:r>
              <a:rPr lang="fa-IR" sz="2800" dirty="0">
                <a:cs typeface="B Nazanin" panose="00000400000000000000" pitchFamily="2" charset="-78"/>
              </a:rPr>
              <a:t>احساس جذاب شدن</a:t>
            </a:r>
            <a:br>
              <a:rPr lang="fa-IR" sz="2800" dirty="0">
                <a:cs typeface="B Nazanin" panose="00000400000000000000" pitchFamily="2" charset="-78"/>
              </a:rPr>
            </a:br>
            <a:r>
              <a:rPr lang="fa-IR" sz="2800" dirty="0" smtClean="0">
                <a:cs typeface="B Nazanin" panose="00000400000000000000" pitchFamily="2" charset="-78"/>
              </a:rPr>
              <a:t>2- </a:t>
            </a:r>
            <a:r>
              <a:rPr lang="fa-IR" sz="2800" dirty="0">
                <a:cs typeface="B Nazanin" panose="00000400000000000000" pitchFamily="2" charset="-78"/>
              </a:rPr>
              <a:t>مورد توجه </a:t>
            </a:r>
            <a:r>
              <a:rPr lang="fa-IR" sz="2800" dirty="0" smtClean="0">
                <a:cs typeface="B Nazanin" panose="00000400000000000000" pitchFamily="2" charset="-78"/>
              </a:rPr>
              <a:t>بودن</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3-داشتن </a:t>
            </a:r>
            <a:r>
              <a:rPr lang="fa-IR" sz="2800" dirty="0">
                <a:cs typeface="B Nazanin" panose="00000400000000000000" pitchFamily="2" charset="-78"/>
              </a:rPr>
              <a:t>هويت </a:t>
            </a:r>
            <a:r>
              <a:rPr lang="fa-IR" sz="2800" dirty="0" smtClean="0">
                <a:cs typeface="B Nazanin" panose="00000400000000000000" pitchFamily="2" charset="-78"/>
              </a:rPr>
              <a:t>مستقل</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4- اجتماعي </a:t>
            </a:r>
            <a:r>
              <a:rPr lang="fa-IR" sz="2800" dirty="0">
                <a:cs typeface="B Nazanin" panose="00000400000000000000" pitchFamily="2" charset="-78"/>
              </a:rPr>
              <a:t>شدن</a:t>
            </a:r>
            <a:br>
              <a:rPr lang="fa-IR" sz="2800" dirty="0">
                <a:cs typeface="B Nazanin" panose="00000400000000000000" pitchFamily="2" charset="-78"/>
              </a:rPr>
            </a:br>
            <a:r>
              <a:rPr lang="fa-IR" sz="2800" dirty="0" smtClean="0">
                <a:cs typeface="B Nazanin" panose="00000400000000000000" pitchFamily="2" charset="-78"/>
              </a:rPr>
              <a:t>5- </a:t>
            </a:r>
            <a:r>
              <a:rPr lang="fa-IR" sz="2800" dirty="0">
                <a:cs typeface="B Nazanin" panose="00000400000000000000" pitchFamily="2" charset="-78"/>
              </a:rPr>
              <a:t>پذيرفته شدن توسط </a:t>
            </a:r>
            <a:r>
              <a:rPr lang="fa-IR" sz="2800" dirty="0" smtClean="0">
                <a:cs typeface="B Nazanin" panose="00000400000000000000" pitchFamily="2" charset="-78"/>
              </a:rPr>
              <a:t>همسالان</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2067016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a:xfrm>
            <a:off x="1561708" y="1387736"/>
            <a:ext cx="9163666" cy="4087906"/>
          </a:xfrm>
        </p:spPr>
        <p:txBody>
          <a:bodyPr/>
          <a:lstStyle/>
          <a:p>
            <a:pPr algn="r"/>
            <a:r>
              <a:rPr lang="fa-IR" sz="2800" dirty="0" smtClean="0">
                <a:cs typeface="B Nazanin" panose="00000400000000000000" pitchFamily="2" charset="-78"/>
              </a:rPr>
              <a:t>- الگوبرداري </a:t>
            </a:r>
            <a:r>
              <a:rPr lang="fa-IR" sz="2800" dirty="0">
                <a:cs typeface="B Nazanin" panose="00000400000000000000" pitchFamily="2" charset="-78"/>
              </a:rPr>
              <a:t>از هنرپيشه ها و افراد </a:t>
            </a:r>
            <a:r>
              <a:rPr lang="fa-IR" sz="2800" dirty="0" smtClean="0">
                <a:cs typeface="B Nazanin" panose="00000400000000000000" pitchFamily="2" charset="-78"/>
              </a:rPr>
              <a:t>معروف </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 باورهاي </a:t>
            </a:r>
            <a:r>
              <a:rPr lang="fa-IR" sz="2800" dirty="0">
                <a:cs typeface="B Nazanin" panose="00000400000000000000" pitchFamily="2" charset="-78"/>
              </a:rPr>
              <a:t>غلط در مورد مصرف سيگار  </a:t>
            </a:r>
            <a:r>
              <a:rPr lang="fa-IR" sz="2800" dirty="0" smtClean="0">
                <a:cs typeface="B Nazanin" panose="00000400000000000000" pitchFamily="2" charset="-78"/>
              </a:rPr>
              <a:t>از جمله موجب </a:t>
            </a:r>
            <a:r>
              <a:rPr lang="fa-IR" sz="2800" dirty="0">
                <a:cs typeface="B Nazanin" panose="00000400000000000000" pitchFamily="2" charset="-78"/>
              </a:rPr>
              <a:t>رفع عصبانيت، رفع </a:t>
            </a:r>
            <a:r>
              <a:rPr lang="fa-IR" sz="2800" dirty="0" smtClean="0">
                <a:cs typeface="B Nazanin" panose="00000400000000000000" pitchFamily="2" charset="-78"/>
              </a:rPr>
              <a:t>خستگی ، رفع دلشوره و اضطراب</a:t>
            </a: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ساده </a:t>
            </a:r>
            <a:r>
              <a:rPr lang="fa-IR" sz="2800" dirty="0">
                <a:cs typeface="B Nazanin" panose="00000400000000000000" pitchFamily="2" charset="-78"/>
              </a:rPr>
              <a:t>انگاري در مورد مصرف قليان به عنوان يك ماده دخاني كم خطرتر </a:t>
            </a:r>
            <a:r>
              <a:rPr lang="fa-IR" sz="2800" dirty="0" smtClean="0">
                <a:cs typeface="B Nazanin" panose="00000400000000000000" pitchFamily="2" charset="-78"/>
              </a:rPr>
              <a:t>از سیگار </a:t>
            </a:r>
            <a:br>
              <a:rPr lang="fa-IR" sz="2800" dirty="0" smtClean="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141920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pic>
        <p:nvPicPr>
          <p:cNvPr id="2" name="Picture 1"/>
          <p:cNvPicPr>
            <a:picLocks noChangeAspect="1"/>
          </p:cNvPicPr>
          <p:nvPr/>
        </p:nvPicPr>
        <p:blipFill>
          <a:blip r:embed="rId2"/>
          <a:stretch>
            <a:fillRect/>
          </a:stretch>
        </p:blipFill>
        <p:spPr>
          <a:xfrm>
            <a:off x="1301675" y="1269401"/>
            <a:ext cx="9585063" cy="4303059"/>
          </a:xfrm>
          <a:prstGeom prst="rect">
            <a:avLst/>
          </a:prstGeom>
        </p:spPr>
      </p:pic>
      <p:sp>
        <p:nvSpPr>
          <p:cNvPr id="4" name="Title 3"/>
          <p:cNvSpPr>
            <a:spLocks noGrp="1"/>
          </p:cNvSpPr>
          <p:nvPr>
            <p:ph type="ctrTitle"/>
          </p:nvPr>
        </p:nvSpPr>
        <p:spPr>
          <a:xfrm>
            <a:off x="1301675" y="1269400"/>
            <a:ext cx="9585063" cy="4303059"/>
          </a:xfrm>
        </p:spPr>
        <p:txBody>
          <a:bodyPr/>
          <a:lstStyle/>
          <a:p>
            <a:pPr algn="r"/>
            <a:endParaRPr lang="en-US" sz="3200" dirty="0">
              <a:cs typeface="B Nazanin" panose="00000400000000000000" pitchFamily="2" charset="-78"/>
            </a:endParaRPr>
          </a:p>
        </p:txBody>
      </p:sp>
    </p:spTree>
    <p:extLst>
      <p:ext uri="{BB962C8B-B14F-4D97-AF65-F5344CB8AC3E}">
        <p14:creationId xmlns:p14="http://schemas.microsoft.com/office/powerpoint/2010/main" val="4255677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p:txBody>
          <a:bodyPr/>
          <a:lstStyle/>
          <a:p>
            <a:pPr algn="r"/>
            <a:r>
              <a:rPr lang="fa-IR" sz="3200" dirty="0">
                <a:cs typeface="B Nazanin" panose="00000400000000000000" pitchFamily="2" charset="-78"/>
              </a:rPr>
              <a:t>چگونه مصرف دخانیات را کنار بگذاریم؟</a:t>
            </a:r>
            <a:br>
              <a:rPr lang="fa-IR" sz="3200" dirty="0">
                <a:cs typeface="B Nazanin" panose="00000400000000000000" pitchFamily="2" charset="-78"/>
              </a:rPr>
            </a:br>
            <a:r>
              <a:rPr lang="fa-IR" sz="3200" dirty="0">
                <a:cs typeface="B Nazanin" panose="00000400000000000000" pitchFamily="2" charset="-78"/>
              </a:rPr>
              <a:t>راه های مختلفی برای ترک سیگار و انواع دخانیات وجود دارد. برای موفقیت، باید یک برنامه ترک پیدا کنید که برای شرایط شما مفید باشد. شما باید از نظر احساسی و ذهنی آماده باشید. شما باید سیگار را برای خودتان ترک کنید و نه فقط برای خانواده یا دوستانی که در معرض دود سیگار هستند. وقتی تصمیم به ترک می‌گیرید، این نکات می‌توانند کمک کنند:</a:t>
            </a:r>
            <a:endParaRPr lang="en-US" sz="3200" dirty="0">
              <a:cs typeface="B Nazanin" panose="00000400000000000000" pitchFamily="2" charset="-78"/>
            </a:endParaRPr>
          </a:p>
        </p:txBody>
      </p:sp>
    </p:spTree>
    <p:extLst>
      <p:ext uri="{BB962C8B-B14F-4D97-AF65-F5344CB8AC3E}">
        <p14:creationId xmlns:p14="http://schemas.microsoft.com/office/powerpoint/2010/main" val="3663674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a:xfrm>
            <a:off x="1562100" y="1904103"/>
            <a:ext cx="9068586" cy="3528508"/>
          </a:xfrm>
        </p:spPr>
        <p:txBody>
          <a:bodyPr/>
          <a:lstStyle/>
          <a:p>
            <a:pPr algn="r"/>
            <a:r>
              <a:rPr lang="fa-IR" sz="2400" dirty="0">
                <a:cs typeface="B Nazanin" panose="00000400000000000000" pitchFamily="2" charset="-78"/>
              </a:rPr>
              <a:t>سیگار و هر چیزی که مربوط به سیگار است، مانند فندک و زیرسیگاری را کنار بگذارید</a:t>
            </a:r>
            <a:r>
              <a:rPr lang="fa-IR" sz="2400" dirty="0" smtClean="0">
                <a:cs typeface="B Nazanin" panose="00000400000000000000" pitchFamily="2" charset="-78"/>
              </a:rPr>
              <a:t>.</a:t>
            </a:r>
            <a:br>
              <a:rPr lang="fa-IR" sz="2400" dirty="0" smtClean="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با یک سیگاری دیگر زندگی می کنید؟ از آنها بخواهید که در نزدیکی شما سیگار </a:t>
            </a:r>
            <a:r>
              <a:rPr lang="fa-IR" sz="2400" dirty="0" smtClean="0">
                <a:cs typeface="B Nazanin" panose="00000400000000000000" pitchFamily="2" charset="-78"/>
              </a:rPr>
              <a:t>نکشند</a:t>
            </a:r>
            <a:br>
              <a:rPr lang="fa-IR" sz="2400" dirty="0" smtClean="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هر گونه فعالیت مرتبط با سیگار کشیدن را نیز تغییر دهید</a:t>
            </a:r>
            <a:r>
              <a:rPr lang="fa-IR" sz="2400" dirty="0" smtClean="0">
                <a:cs typeface="B Nazanin" panose="00000400000000000000" pitchFamily="2" charset="-78"/>
              </a:rPr>
              <a:t>.</a:t>
            </a:r>
            <a:br>
              <a:rPr lang="fa-IR" sz="2400" dirty="0" smtClean="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به جای استراحت برای سیگار، پیاده روی کنید یا کتاب بخوانید</a:t>
            </a:r>
            <a:r>
              <a:rPr lang="fa-IR" sz="2400" dirty="0" smtClean="0">
                <a:cs typeface="B Nazanin" panose="00000400000000000000" pitchFamily="2" charset="-78"/>
              </a:rPr>
              <a:t>.</a:t>
            </a:r>
            <a:br>
              <a:rPr lang="fa-IR" sz="2400" dirty="0" smtClean="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وقتی میل به سیگار کشیدن پیدا کردید، نفس عمیق بکشید. ده ثانیه نگه دارید و به آرامی رها کنید. این کار را چندین بار تکرار کنید تا زمانی که میل به سیگار از بین برود</a:t>
            </a:r>
            <a:r>
              <a:rPr lang="fa-IR" sz="2400" dirty="0" smtClean="0">
                <a:cs typeface="B Nazanin" panose="00000400000000000000" pitchFamily="2" charset="-78"/>
              </a:rPr>
              <a:t>.</a:t>
            </a:r>
            <a:br>
              <a:rPr lang="fa-IR" sz="2400" dirty="0" smtClean="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3119437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a:xfrm>
            <a:off x="1527586" y="1280160"/>
            <a:ext cx="9102708" cy="4163209"/>
          </a:xfrm>
        </p:spPr>
        <p:txBody>
          <a:bodyPr/>
          <a:lstStyle/>
          <a:p>
            <a:pPr algn="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400" dirty="0" smtClean="0">
                <a:cs typeface="B Nazanin" panose="00000400000000000000" pitchFamily="2" charset="-78"/>
              </a:rPr>
              <a:t>همچنین </a:t>
            </a:r>
            <a:r>
              <a:rPr lang="fa-IR" sz="2400" dirty="0">
                <a:cs typeface="B Nazanin" panose="00000400000000000000" pitchFamily="2" charset="-78"/>
              </a:rPr>
              <a:t>می توانید مدیتیشن را برای کاهش سطح استرس اولیه امتحان کنید. از مکان‌ها، افراد و موقعیت‌هایی که با سیگار مرتبط می‌شوید خودداری کنید. با افراد غیرسیگاری معاشرت کنید یا به مکان‌هایی بروید که سیگار کشیدن ممنوع است (مانند </a:t>
            </a:r>
            <a:r>
              <a:rPr lang="fa-IR" sz="2400" dirty="0" smtClean="0">
                <a:cs typeface="B Nazanin" panose="00000400000000000000" pitchFamily="2" charset="-78"/>
              </a:rPr>
              <a:t>سینماها، </a:t>
            </a:r>
            <a:r>
              <a:rPr lang="fa-IR" sz="2400" dirty="0">
                <a:cs typeface="B Nazanin" panose="00000400000000000000" pitchFamily="2" charset="-78"/>
              </a:rPr>
              <a:t>موزه‌ها، </a:t>
            </a:r>
            <a:r>
              <a:rPr lang="fa-IR" sz="2400" dirty="0" smtClean="0">
                <a:cs typeface="B Nazanin" panose="00000400000000000000" pitchFamily="2" charset="-78"/>
              </a:rPr>
              <a:t>یا </a:t>
            </a:r>
            <a:r>
              <a:rPr lang="fa-IR" sz="2400" dirty="0">
                <a:cs typeface="B Nazanin" panose="00000400000000000000" pitchFamily="2" charset="-78"/>
              </a:rPr>
              <a:t>کتابخانه‌ها</a:t>
            </a:r>
            <a:r>
              <a:rPr lang="fa-IR" sz="2400" dirty="0" smtClean="0">
                <a:cs typeface="B Nazanin" panose="00000400000000000000" pitchFamily="2" charset="-78"/>
              </a:rPr>
              <a:t>).</a:t>
            </a:r>
            <a:br>
              <a:rPr lang="fa-IR" sz="2400" dirty="0" smtClean="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مایعات فراوان بنوشید، اما نوشیدنی های کافئین دار و نوشیدنی های حاوی الکل را محدود کنید. آنها می توانند میل به سیگار کشیدن را تحریک کنند</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به خود یادآوری کنید که شما غیرسیگاری هستید و سیگار نمی کشید</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ورزش را فراموش نکنید، زیرا فوایدی برای سلامتی دارد و به آرامش شما کمک می کند.</a:t>
            </a:r>
            <a:br>
              <a:rPr lang="fa-IR" sz="2400" dirty="0">
                <a:cs typeface="B Nazanin" panose="00000400000000000000" pitchFamily="2" charset="-78"/>
              </a:rPr>
            </a:b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1468983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543" y="1406361"/>
            <a:ext cx="9068586" cy="3730010"/>
          </a:xfrm>
        </p:spPr>
        <p:txBody>
          <a:bodyPr/>
          <a:lstStyle/>
          <a:p>
            <a:pPr algn="r"/>
            <a:r>
              <a:rPr lang="fa-IR" sz="3200" dirty="0">
                <a:cs typeface="B Nazanin" panose="00000400000000000000" pitchFamily="2" charset="-78"/>
              </a:rPr>
              <a:t>امروزه مصرف سیگار به عنوان یک خطر بزرگ در بروز بیماری‌ </a:t>
            </a:r>
            <a:r>
              <a:rPr lang="fa-IR" sz="3200" dirty="0" smtClean="0">
                <a:cs typeface="B Nazanin" panose="00000400000000000000" pitchFamily="2" charset="-78"/>
              </a:rPr>
              <a:t>ها ی مختلف برای انسان به </a:t>
            </a:r>
            <a:r>
              <a:rPr lang="fa-IR" sz="3200" dirty="0">
                <a:cs typeface="B Nazanin" panose="00000400000000000000" pitchFamily="2" charset="-78"/>
              </a:rPr>
              <a:t>شمار می‌ رود و سیگار کشیدن یک تهدید بزرگ برای سلامتی انسان و جامعه تلقی می‌شود. </a:t>
            </a:r>
            <a:endParaRPr lang="en-US" sz="3200" dirty="0">
              <a:cs typeface="B Nazanin" panose="00000400000000000000" pitchFamily="2" charset="-78"/>
            </a:endParaRPr>
          </a:p>
        </p:txBody>
      </p:sp>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205485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5392446"/>
          </a:xfrm>
        </p:spPr>
        <p:txBody>
          <a:bodyPr/>
          <a:lstStyle/>
          <a:p>
            <a:endParaRPr lang="en-US" dirty="0"/>
          </a:p>
        </p:txBody>
      </p:sp>
      <p:sp>
        <p:nvSpPr>
          <p:cNvPr id="3" name="Content Placeholder 2"/>
          <p:cNvSpPr>
            <a:spLocks noGrp="1"/>
          </p:cNvSpPr>
          <p:nvPr>
            <p:ph idx="1"/>
          </p:nvPr>
        </p:nvSpPr>
        <p:spPr>
          <a:xfrm>
            <a:off x="1066800" y="642594"/>
            <a:ext cx="10058400" cy="5392446"/>
          </a:xfrm>
        </p:spPr>
        <p:txBody>
          <a:bodyPr>
            <a:normAutofit/>
          </a:bodyPr>
          <a:lstStyle/>
          <a:p>
            <a:pPr marL="2271400" lvl="8" indent="0" algn="ctr">
              <a:buNone/>
            </a:pPr>
            <a:r>
              <a:rPr lang="fa-IR" sz="5600" dirty="0" smtClean="0">
                <a:solidFill>
                  <a:srgbClr val="0070C0"/>
                </a:solidFill>
                <a:cs typeface="B Nazanin" panose="00000400000000000000" pitchFamily="2" charset="-78"/>
              </a:rPr>
              <a:t>ممنون از حسن توجهتان</a:t>
            </a:r>
          </a:p>
          <a:p>
            <a:pPr marL="2271400" lvl="8" indent="0" algn="ctr">
              <a:buNone/>
            </a:pPr>
            <a:endParaRPr lang="fa-IR" sz="5600" dirty="0">
              <a:solidFill>
                <a:srgbClr val="0070C0"/>
              </a:solidFill>
              <a:cs typeface="B Nazanin" panose="00000400000000000000" pitchFamily="2" charset="-78"/>
            </a:endParaRPr>
          </a:p>
          <a:p>
            <a:pPr marL="2271400" lvl="8" indent="0" algn="ctr">
              <a:buNone/>
            </a:pPr>
            <a:endParaRPr lang="fa-IR" sz="5600" dirty="0" smtClean="0">
              <a:solidFill>
                <a:srgbClr val="0070C0"/>
              </a:solidFill>
              <a:cs typeface="B Nazanin" panose="00000400000000000000" pitchFamily="2" charset="-78"/>
            </a:endParaRPr>
          </a:p>
          <a:p>
            <a:pPr marL="2271400" lvl="8" indent="0" algn="ctr">
              <a:buNone/>
            </a:pPr>
            <a:endParaRPr lang="en-US" sz="5600" dirty="0">
              <a:solidFill>
                <a:srgbClr val="0070C0"/>
              </a:solidFill>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939597" y="619398"/>
            <a:ext cx="10241184" cy="5415642"/>
          </a:xfrm>
          <a:prstGeom prst="rect">
            <a:avLst/>
          </a:prstGeom>
        </p:spPr>
      </p:pic>
      <p:sp>
        <p:nvSpPr>
          <p:cNvPr id="7" name="Oval 6"/>
          <p:cNvSpPr/>
          <p:nvPr/>
        </p:nvSpPr>
        <p:spPr>
          <a:xfrm>
            <a:off x="2398955" y="1597430"/>
            <a:ext cx="7207624" cy="299062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4000" dirty="0" smtClean="0">
                <a:cs typeface="B Nazanin" panose="00000400000000000000" pitchFamily="2" charset="-78"/>
              </a:rPr>
              <a:t>ممنون از حسن توجهتان</a:t>
            </a:r>
          </a:p>
          <a:p>
            <a:pPr algn="ctr"/>
            <a:endParaRPr lang="fa-IR" dirty="0"/>
          </a:p>
          <a:p>
            <a:pPr algn="ctr"/>
            <a:endParaRPr lang="en-US" dirty="0"/>
          </a:p>
        </p:txBody>
      </p:sp>
    </p:spTree>
    <p:extLst>
      <p:ext uri="{BB962C8B-B14F-4D97-AF65-F5344CB8AC3E}">
        <p14:creationId xmlns:p14="http://schemas.microsoft.com/office/powerpoint/2010/main" val="65715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pic>
        <p:nvPicPr>
          <p:cNvPr id="2" name="Picture 1"/>
          <p:cNvPicPr>
            <a:picLocks noChangeAspect="1"/>
          </p:cNvPicPr>
          <p:nvPr/>
        </p:nvPicPr>
        <p:blipFill>
          <a:blip r:embed="rId2"/>
          <a:stretch>
            <a:fillRect/>
          </a:stretch>
        </p:blipFill>
        <p:spPr>
          <a:xfrm>
            <a:off x="1290919" y="1282470"/>
            <a:ext cx="9595820" cy="4289991"/>
          </a:xfrm>
          <a:prstGeom prst="rect">
            <a:avLst/>
          </a:prstGeom>
        </p:spPr>
      </p:pic>
      <p:sp>
        <p:nvSpPr>
          <p:cNvPr id="4" name="Title 3"/>
          <p:cNvSpPr>
            <a:spLocks noGrp="1"/>
          </p:cNvSpPr>
          <p:nvPr>
            <p:ph type="ctrTitle"/>
          </p:nvPr>
        </p:nvSpPr>
        <p:spPr>
          <a:xfrm>
            <a:off x="1290919" y="1282470"/>
            <a:ext cx="9520516" cy="4150142"/>
          </a:xfrm>
        </p:spPr>
        <p:txBody>
          <a:bodyPr/>
          <a:lstStyle/>
          <a:p>
            <a:pPr algn="r"/>
            <a:endParaRPr lang="en-US" sz="3200" dirty="0">
              <a:cs typeface="B Nazanin" panose="00000400000000000000" pitchFamily="2" charset="-78"/>
            </a:endParaRPr>
          </a:p>
        </p:txBody>
      </p:sp>
    </p:spTree>
    <p:extLst>
      <p:ext uri="{BB962C8B-B14F-4D97-AF65-F5344CB8AC3E}">
        <p14:creationId xmlns:p14="http://schemas.microsoft.com/office/powerpoint/2010/main" val="141210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543" y="1406361"/>
            <a:ext cx="9068586" cy="3730010"/>
          </a:xfrm>
        </p:spPr>
        <p:txBody>
          <a:bodyPr/>
          <a:lstStyle/>
          <a:p>
            <a:pPr algn="r"/>
            <a:r>
              <a:rPr lang="fa-IR" sz="3200" dirty="0">
                <a:cs typeface="B Nazanin" panose="00000400000000000000" pitchFamily="2" charset="-78"/>
              </a:rPr>
              <a:t>به طور کلی این عادت منفی در جوانان و افراد میان سال علت بیش از نیمی از مرگ و میر ها ست. استعمال دخانیات یک عامل مضر بر روی سیستم قلب و عروق است و تبعات آن تنها برای خود شخص نیست بلکه خانواده، دوستان و اطرافیان را تحت تاثیر اثرات سوء خود قرار می‌ دهد.</a:t>
            </a:r>
            <a:endParaRPr lang="en-US" sz="3200" dirty="0">
              <a:cs typeface="B Nazanin" panose="00000400000000000000" pitchFamily="2" charset="-78"/>
            </a:endParaRPr>
          </a:p>
        </p:txBody>
      </p:sp>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108186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282" y="1447105"/>
            <a:ext cx="9326879" cy="3985507"/>
          </a:xfrm>
        </p:spPr>
        <p:txBody>
          <a:bodyPr/>
          <a:lstStyle/>
          <a:p>
            <a:pPr algn="r"/>
            <a:r>
              <a:rPr lang="fa-IR" sz="3200" dirty="0">
                <a:cs typeface="B Nazanin" panose="00000400000000000000" pitchFamily="2" charset="-78"/>
              </a:rPr>
              <a:t>مواد مضر موجود در سیگار چیست؟</a:t>
            </a:r>
            <a:br>
              <a:rPr lang="fa-IR" sz="3200" dirty="0">
                <a:cs typeface="B Nazanin" panose="00000400000000000000" pitchFamily="2" charset="-78"/>
              </a:rPr>
            </a:br>
            <a:r>
              <a:rPr lang="fa-IR" sz="3200" dirty="0">
                <a:cs typeface="B Nazanin" panose="00000400000000000000" pitchFamily="2" charset="-78"/>
              </a:rPr>
              <a:t>سیگار سرشار از مواد مضر است که مستقیماً، سلامتی انسان را تهدید می‌ کند و بخش‌ های مختلف بدن را درگیر می‌ کند.</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نیکوتین یکی از مواد سمی سیگار است که ضمن افزایش فشار خون، موجب اختلال در فعالیت مغز می‌شود و </a:t>
            </a:r>
            <a:r>
              <a:rPr lang="fa-IR" sz="3200" dirty="0" smtClean="0">
                <a:cs typeface="B Nazanin" panose="00000400000000000000" pitchFamily="2" charset="-78"/>
              </a:rPr>
              <a:t>کاهش </a:t>
            </a:r>
            <a:r>
              <a:rPr lang="fa-IR" sz="3200" dirty="0">
                <a:cs typeface="B Nazanin" panose="00000400000000000000" pitchFamily="2" charset="-78"/>
              </a:rPr>
              <a:t>کلسترول خوب </a:t>
            </a:r>
            <a:r>
              <a:rPr lang="fa-IR" sz="3200" dirty="0" smtClean="0">
                <a:cs typeface="B Nazanin" panose="00000400000000000000" pitchFamily="2" charset="-78"/>
              </a:rPr>
              <a:t>خون می گردد. </a:t>
            </a:r>
            <a:endParaRPr lang="en-US" sz="3200" dirty="0">
              <a:cs typeface="B Nazanin" panose="00000400000000000000" pitchFamily="2" charset="-78"/>
            </a:endParaRPr>
          </a:p>
        </p:txBody>
      </p:sp>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036015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p:txBody>
          <a:bodyPr/>
          <a:lstStyle/>
          <a:p>
            <a:pPr algn="r"/>
            <a:r>
              <a:rPr lang="fa-IR" sz="3200" dirty="0" smtClean="0">
                <a:cs typeface="B Nazanin" panose="00000400000000000000" pitchFamily="2" charset="-78"/>
              </a:rPr>
              <a:t>مونوکسید </a:t>
            </a:r>
            <a:r>
              <a:rPr lang="fa-IR" sz="3200" dirty="0">
                <a:cs typeface="B Nazanin" panose="00000400000000000000" pitchFamily="2" charset="-78"/>
              </a:rPr>
              <a:t>کربن به عنوان گاز سمی جایگزین اکسیژن خون می‌ شود و اکسیژنی که به قلب و سایر اعضای بدن متعلق است کاهش می‌ یابد و به بافت قلب آسیب می‌ رساند.</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کادمیوم یک فلز موجود در دود سیگار است که در ساخت باتری کارایی دارد و ورود آن به بدن موجب سرطان ریه، سرطان کلیه و پروستات می‌ شود.</a:t>
            </a:r>
            <a:endParaRPr lang="en-US" sz="3200" dirty="0">
              <a:cs typeface="B Nazanin" panose="00000400000000000000" pitchFamily="2" charset="-78"/>
            </a:endParaRPr>
          </a:p>
        </p:txBody>
      </p:sp>
    </p:spTree>
    <p:extLst>
      <p:ext uri="{BB962C8B-B14F-4D97-AF65-F5344CB8AC3E}">
        <p14:creationId xmlns:p14="http://schemas.microsoft.com/office/powerpoint/2010/main" val="1355759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p:txBody>
          <a:bodyPr/>
          <a:lstStyle/>
          <a:p>
            <a:pPr algn="r"/>
            <a:r>
              <a:rPr lang="fa-IR" sz="3200" dirty="0" smtClean="0">
                <a:cs typeface="B Nazanin" panose="00000400000000000000" pitchFamily="2" charset="-78"/>
              </a:rPr>
              <a:t>بنزن </a:t>
            </a:r>
            <a:r>
              <a:rPr lang="fa-IR" sz="3200" dirty="0">
                <a:cs typeface="B Nazanin" panose="00000400000000000000" pitchFamily="2" charset="-78"/>
              </a:rPr>
              <a:t>موجود در دود سیگار که برای تولید سایر مواد شیمیایی استفاده می گردد، منجر به بروز سرطان، به ویژه سرطان خون در انسان می‌ شود.</a:t>
            </a:r>
            <a:br>
              <a:rPr lang="fa-IR" sz="3200" dirty="0">
                <a:cs typeface="B Nazanin" panose="00000400000000000000" pitchFamily="2" charset="-78"/>
              </a:rPr>
            </a:b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آرسنیک ماده ی شیمیایی است که برای نگهداری چوب استفاده می شود و حضور ترکیبات آرسنیک دار در مواردی باعث سرطان ریه، پوست، کبد و مثانه می‌ شود.</a:t>
            </a:r>
            <a:endParaRPr lang="en-US" sz="3200" dirty="0">
              <a:cs typeface="B Nazanin" panose="00000400000000000000" pitchFamily="2" charset="-78"/>
            </a:endParaRPr>
          </a:p>
        </p:txBody>
      </p:sp>
    </p:spTree>
    <p:extLst>
      <p:ext uri="{BB962C8B-B14F-4D97-AF65-F5344CB8AC3E}">
        <p14:creationId xmlns:p14="http://schemas.microsoft.com/office/powerpoint/2010/main" val="2145905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2100" y="5184981"/>
            <a:ext cx="9070848" cy="269145"/>
          </a:xfrm>
        </p:spPr>
        <p:txBody>
          <a:bodyPr>
            <a:normAutofit fontScale="85000" lnSpcReduction="20000"/>
          </a:bodyPr>
          <a:lstStyle/>
          <a:p>
            <a:endParaRPr lang="en-US" dirty="0"/>
          </a:p>
        </p:txBody>
      </p:sp>
      <p:sp>
        <p:nvSpPr>
          <p:cNvPr id="4" name="Title 3"/>
          <p:cNvSpPr>
            <a:spLocks noGrp="1"/>
          </p:cNvSpPr>
          <p:nvPr>
            <p:ph type="ctrTitle"/>
          </p:nvPr>
        </p:nvSpPr>
        <p:spPr>
          <a:xfrm>
            <a:off x="1647769" y="1452282"/>
            <a:ext cx="9068586" cy="4001844"/>
          </a:xfrm>
        </p:spPr>
        <p:txBody>
          <a:bodyPr/>
          <a:lstStyle/>
          <a:p>
            <a:pPr algn="r"/>
            <a:r>
              <a:rPr lang="fa-IR" sz="3200" dirty="0">
                <a:cs typeface="B Nazanin" panose="00000400000000000000" pitchFamily="2" charset="-78"/>
              </a:rPr>
              <a:t/>
            </a:r>
            <a:br>
              <a:rPr lang="fa-IR" sz="3200" dirty="0">
                <a:cs typeface="B Nazanin" panose="00000400000000000000" pitchFamily="2" charset="-78"/>
              </a:rPr>
            </a:br>
            <a:r>
              <a:rPr lang="fa-IR" sz="3200" dirty="0" smtClean="0">
                <a:cs typeface="B Nazanin" panose="00000400000000000000" pitchFamily="2" charset="-78"/>
              </a:rPr>
              <a:t> </a:t>
            </a:r>
            <a:r>
              <a:rPr lang="fa-IR" sz="2800" dirty="0" smtClean="0">
                <a:cs typeface="B Nazanin" panose="00000400000000000000" pitchFamily="2" charset="-78"/>
              </a:rPr>
              <a:t>دود سیگار دارای بيش </a:t>
            </a:r>
            <a:r>
              <a:rPr lang="fa-IR" sz="2800" dirty="0">
                <a:cs typeface="B Nazanin" panose="00000400000000000000" pitchFamily="2" charset="-78"/>
              </a:rPr>
              <a:t>از 4000 ماده سمي متفاوت است . اين دود 3 قسمت دارد </a:t>
            </a:r>
            <a:r>
              <a:rPr lang="fa-IR" sz="2800" dirty="0" smtClean="0">
                <a:cs typeface="B Nazanin" panose="00000400000000000000" pitchFamily="2" charset="-78"/>
              </a:rPr>
              <a:t>:</a:t>
            </a: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دود اوليه با هر پك از سيگار وارد دستگاه تنفس فرد سيگاري </a:t>
            </a:r>
            <a:r>
              <a:rPr lang="fa-IR" sz="2800" dirty="0" smtClean="0">
                <a:cs typeface="B Nazanin" panose="00000400000000000000" pitchFamily="2" charset="-78"/>
              </a:rPr>
              <a:t>ميشود</a:t>
            </a: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دود دست دوم شامل دود فرعي و اصلي سيگار است كه از </a:t>
            </a:r>
            <a:r>
              <a:rPr lang="fa-IR" sz="2800" dirty="0" smtClean="0">
                <a:cs typeface="B Nazanin" panose="00000400000000000000" pitchFamily="2" charset="-78"/>
              </a:rPr>
              <a:t>قسمت مشتعل سیگار یا دود خروج از بینی ناشی می شود.</a:t>
            </a:r>
            <a:br>
              <a:rPr lang="fa-IR" sz="2800" dirty="0" smtClean="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دود دست سوم نيز آثار باقيمانده از دود محيطي ناشي از </a:t>
            </a:r>
            <a:r>
              <a:rPr lang="fa-IR" sz="2800" dirty="0" smtClean="0">
                <a:cs typeface="B Nazanin" panose="00000400000000000000" pitchFamily="2" charset="-78"/>
              </a:rPr>
              <a:t>مصرف دخانيات </a:t>
            </a:r>
            <a:r>
              <a:rPr lang="fa-IR" sz="2800" dirty="0">
                <a:cs typeface="B Nazanin" panose="00000400000000000000" pitchFamily="2" charset="-78"/>
              </a:rPr>
              <a:t>بر روي اشياء، البسه و ساير لوازم است</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1917603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562100" y="5139263"/>
            <a:ext cx="9070848" cy="45719"/>
          </a:xfrm>
        </p:spPr>
        <p:txBody>
          <a:bodyPr>
            <a:normAutofit fontScale="25000" lnSpcReduction="20000"/>
          </a:bodyPr>
          <a:lstStyle/>
          <a:p>
            <a:endParaRPr lang="en-US" dirty="0"/>
          </a:p>
        </p:txBody>
      </p:sp>
      <p:sp>
        <p:nvSpPr>
          <p:cNvPr id="4" name="Title 3"/>
          <p:cNvSpPr>
            <a:spLocks noGrp="1"/>
          </p:cNvSpPr>
          <p:nvPr>
            <p:ph type="ctrTitle"/>
          </p:nvPr>
        </p:nvSpPr>
        <p:spPr/>
        <p:txBody>
          <a:bodyPr/>
          <a:lstStyle/>
          <a:p>
            <a:pPr algn="just" rtl="1"/>
            <a:r>
              <a:rPr lang="fa-IR" sz="3200" dirty="0">
                <a:cs typeface="B Nazanin" panose="00000400000000000000" pitchFamily="2" charset="-78"/>
              </a:rPr>
              <a:t>استنشاق ناخواسته دود ناشي از سوختن سيگار، به معني سيگاري شدن به صورت تحمیلی </a:t>
            </a:r>
            <a:r>
              <a:rPr lang="fa-IR" sz="3200" dirty="0" smtClean="0">
                <a:cs typeface="B Nazanin" panose="00000400000000000000" pitchFamily="2" charset="-78"/>
              </a:rPr>
              <a:t>است ريه </a:t>
            </a:r>
            <a:r>
              <a:rPr lang="fa-IR" sz="3200" dirty="0">
                <a:cs typeface="B Nazanin" panose="00000400000000000000" pitchFamily="2" charset="-78"/>
              </a:rPr>
              <a:t>هاي افراد غيرسيگاري كه در كنار فرد سيگاري زندگي مي كنند ، به </a:t>
            </a:r>
            <a:r>
              <a:rPr lang="fa-IR" sz="3200" dirty="0" smtClean="0">
                <a:cs typeface="B Nazanin" panose="00000400000000000000" pitchFamily="2" charset="-78"/>
              </a:rPr>
              <a:t>مراتب عملكردضعيف </a:t>
            </a:r>
            <a:r>
              <a:rPr lang="fa-IR" sz="3200" dirty="0">
                <a:cs typeface="B Nazanin" panose="00000400000000000000" pitchFamily="2" charset="-78"/>
              </a:rPr>
              <a:t>تري نسبت به افراد سالم غيرسيگاري دارند</a:t>
            </a:r>
            <a:br>
              <a:rPr lang="fa-IR" sz="3200" dirty="0">
                <a:cs typeface="B Nazanin" panose="00000400000000000000" pitchFamily="2" charset="-78"/>
              </a:rPr>
            </a:br>
            <a:r>
              <a:rPr lang="fa-IR" sz="3200" dirty="0">
                <a:cs typeface="B Nazanin" panose="00000400000000000000" pitchFamily="2" charset="-78"/>
              </a:rPr>
              <a:t>ميزان بروز سرماخوردگي، عفونت گوش مياني، گلودرد، سرفه و گرفتگي صدا در</a:t>
            </a:r>
            <a:br>
              <a:rPr lang="fa-IR" sz="3200" dirty="0">
                <a:cs typeface="B Nazanin" panose="00000400000000000000" pitchFamily="2" charset="-78"/>
              </a:rPr>
            </a:br>
            <a:r>
              <a:rPr lang="fa-IR" sz="3200" dirty="0">
                <a:cs typeface="B Nazanin" panose="00000400000000000000" pitchFamily="2" charset="-78"/>
              </a:rPr>
              <a:t>كودكاني كه والدين سيگاري دارند بيش از كودكان داراي والدين غيرسيگاري است</a:t>
            </a:r>
            <a:endParaRPr lang="en-US" sz="3200" dirty="0">
              <a:cs typeface="B Nazanin" panose="00000400000000000000" pitchFamily="2" charset="-78"/>
            </a:endParaRPr>
          </a:p>
        </p:txBody>
      </p:sp>
    </p:spTree>
    <p:extLst>
      <p:ext uri="{BB962C8B-B14F-4D97-AF65-F5344CB8AC3E}">
        <p14:creationId xmlns:p14="http://schemas.microsoft.com/office/powerpoint/2010/main" val="859267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1_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192</TotalTime>
  <Words>301</Words>
  <Application>Microsoft Office PowerPoint</Application>
  <PresentationFormat>Widescreen</PresentationFormat>
  <Paragraphs>23</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B Nazanin</vt:lpstr>
      <vt:lpstr>Century Gothic</vt:lpstr>
      <vt:lpstr>Garamond</vt:lpstr>
      <vt:lpstr>Tahoma</vt:lpstr>
      <vt:lpstr>Savon</vt:lpstr>
      <vt:lpstr>1_Savon</vt:lpstr>
      <vt:lpstr>PowerPoint Presentation</vt:lpstr>
      <vt:lpstr>امروزه مصرف سیگار به عنوان یک خطر بزرگ در بروز بیماری‌ ها ی مختلف برای انسان به شمار می‌ رود و سیگار کشیدن یک تهدید بزرگ برای سلامتی انسان و جامعه تلقی می‌شود. </vt:lpstr>
      <vt:lpstr>PowerPoint Presentation</vt:lpstr>
      <vt:lpstr>به طور کلی این عادت منفی در جوانان و افراد میان سال علت بیش از نیمی از مرگ و میر ها ست. استعمال دخانیات یک عامل مضر بر روی سیستم قلب و عروق است و تبعات آن تنها برای خود شخص نیست بلکه خانواده، دوستان و اطرافیان را تحت تاثیر اثرات سوء خود قرار می‌ دهد.</vt:lpstr>
      <vt:lpstr>مواد مضر موجود در سیگار چیست؟ سیگار سرشار از مواد مضر است که مستقیماً، سلامتی انسان را تهدید می‌ کند و بخش‌ های مختلف بدن را درگیر می‌ کند.  نیکوتین یکی از مواد سمی سیگار است که ضمن افزایش فشار خون، موجب اختلال در فعالیت مغز می‌شود و کاهش کلسترول خوب خون می گردد. </vt:lpstr>
      <vt:lpstr>مونوکسید کربن به عنوان گاز سمی جایگزین اکسیژن خون می‌ شود و اکسیژنی که به قلب و سایر اعضای بدن متعلق است کاهش می‌ یابد و به بافت قلب آسیب می‌ رساند.  کادمیوم یک فلز موجود در دود سیگار است که در ساخت باتری کارایی دارد و ورود آن به بدن موجب سرطان ریه، سرطان کلیه و پروستات می‌ شود.</vt:lpstr>
      <vt:lpstr>بنزن موجود در دود سیگار که برای تولید سایر مواد شیمیایی استفاده می گردد، منجر به بروز سرطان، به ویژه سرطان خون در انسان می‌ شود.  آرسنیک ماده ی شیمیایی است که برای نگهداری چوب استفاده می شود و حضور ترکیبات آرسنیک دار در مواردی باعث سرطان ریه، پوست، کبد و مثانه می‌ شود.</vt:lpstr>
      <vt:lpstr>  دود سیگار دارای بيش از 4000 ماده سمي متفاوت است . اين دود 3 قسمت دارد : دود اوليه با هر پك از سيگار وارد دستگاه تنفس فرد سيگاري ميشود  دود دست دوم شامل دود فرعي و اصلي سيگار است كه از قسمت مشتعل سیگار یا دود خروج از بینی ناشی می شود.  دود دست سوم نيز آثار باقيمانده از دود محيطي ناشي از مصرف دخانيات بر روي اشياء، البسه و ساير لوازم است </vt:lpstr>
      <vt:lpstr>استنشاق ناخواسته دود ناشي از سوختن سيگار، به معني سيگاري شدن به صورت تحمیلی است ريه هاي افراد غيرسيگاري كه در كنار فرد سيگاري زندگي مي كنند ، به مراتب عملكردضعيف تري نسبت به افراد سالم غيرسيگاري دارند ميزان بروز سرماخوردگي، عفونت گوش مياني، گلودرد، سرفه و گرفتگي صدا در كودكاني كه والدين سيگاري دارند بيش از كودكان داراي والدين غيرسيگاري است</vt:lpstr>
      <vt:lpstr>به تازگي مشخص شده كه سموم ناشي از سوخت انواع دخانيات كه به صورت دود درهوا رويت نمي شود ، بيش از آنچه تصور مي شود، خطرناك و آسيب رسان هستند.اين سموم ازطريق لباس، پوست و مو و وسايل اطراف فرد سيگاري به ديگران منتقل مي شود . به طوري كه ثابت شده اين اثرات حتي تا ماه ها پايدار و تاثير گذار است . در يكي جديدترين مطالعات بر روي تاثيرات دخانيات، نشان داده شده است كه حدود 90 درصد نيكوتين تنباكوي دود شده به ديوار، سطوح، وسايل نرم درون خانه مانند فرش و بالش و مبلمان و نيز لباس و مو و پوست افراد مي چسبد . </vt:lpstr>
      <vt:lpstr>به چند دلیل كودكان بیشتر درمعرض عوارض این مواد سمی خواهند بود 1- كودكان زمان بیشتری را در منزل سپری می كنند. 2-كودكان بیشتر در معرض در آغوش كشیدن و بوسیدن توسط بزرگسالان سیگاری قرار می گیرند که حامل ذرات مضر دود دست سوم در مو ،پوست و لباس خود هستند. 3- سینه خیز و چهار دست پا راه رفتن، كودكان را بیشتر در معرض سموم پخش شده قرار می دهد. 4- كودكان سریع تر نفس می كشند و معمولاً وسایل اطراف و دست آلوده خود را بع راه دهان می برند که تماس با مواد محیطی را تشدید می کند.</vt:lpstr>
      <vt:lpstr>با توجه به اين كه 90 % سيگاري ها، اولين سيگار خود را از سنين زير 18 سال شروع كرده اند مؤثرترين راهكارهاي پيشگيري از دخانيات بايد در اين گروه برنامه ريزي و اجرا شوند. بديهي است بدون حمايت عاطفي از نوجوانان در محيط خانواده، فشار همسالان و باورهاي غلطي كه توسط تبليغات فريبنده شركت هاي دخاني به گروه نوجوانان تحميل مي شود، شاهد افزايش روزافزون مصرف مواد دخاني در نوجوانان و عوارض مرگ بار آن دربزرگسالي خواهيم بود. </vt:lpstr>
      <vt:lpstr>      از عوامل مهم در شروع مصرف مواد دخانی در سنین نوجوانی:  - مصرف دخانيات توسط والدين و يا دوستان صميمي - ناكافي بودن و يا نداشتن اعتماد به نفس  - فقدان مهارت نه گفتن   - وجود احساس اضطراب و يا خلق افسرده      </vt:lpstr>
      <vt:lpstr>   علاوه بر اين عوامل محيطي ديگر از ترفندهاي صنايع دخاني براي جذب مصرف كننده بيشتر محسوب مي شود و نوجوانان و جوانان را به سمت مصرف مواد دخاني سوق مي دهد. اين عوامل عبارتند از: 1- احساس جذاب شدن 2- مورد توجه بودن 3-داشتن هويت مستقل 4- اجتماعي شدن 5- پذيرفته شدن توسط همسالان   </vt:lpstr>
      <vt:lpstr>- الگوبرداري از هنرپيشه ها و افراد معروف   - باورهاي غلط در مورد مصرف سيگار  از جمله موجب رفع عصبانيت، رفع خستگی ، رفع دلشوره و اضطراب ساده انگاري در مورد مصرف قليان به عنوان يك ماده دخاني كم خطرتر از سیگار  </vt:lpstr>
      <vt:lpstr>PowerPoint Presentation</vt:lpstr>
      <vt:lpstr>چگونه مصرف دخانیات را کنار بگذاریم؟ راه های مختلفی برای ترک سیگار و انواع دخانیات وجود دارد. برای موفقیت، باید یک برنامه ترک پیدا کنید که برای شرایط شما مفید باشد. شما باید از نظر احساسی و ذهنی آماده باشید. شما باید سیگار را برای خودتان ترک کنید و نه فقط برای خانواده یا دوستانی که در معرض دود سیگار هستند. وقتی تصمیم به ترک می‌گیرید، این نکات می‌توانند کمک کنند:</vt:lpstr>
      <vt:lpstr>سیگار و هر چیزی که مربوط به سیگار است، مانند فندک و زیرسیگاری را کنار بگذارید.  با یک سیگاری دیگر زندگی می کنید؟ از آنها بخواهید که در نزدیکی شما سیگار نکشند  هر گونه فعالیت مرتبط با سیگار کشیدن را نیز تغییر دهید.  به جای استراحت برای سیگار، پیاده روی کنید یا کتاب بخوانید.  وقتی میل به سیگار کشیدن پیدا کردید، نفس عمیق بکشید. ده ثانیه نگه دارید و به آرامی رها کنید. این کار را چندین بار تکرار کنید تا زمانی که میل به سیگار از بین برود. </vt:lpstr>
      <vt:lpstr>   همچنین می توانید مدیتیشن را برای کاهش سطح استرس اولیه امتحان کنید. از مکان‌ها، افراد و موقعیت‌هایی که با سیگار مرتبط می‌شوید خودداری کنید. با افراد غیرسیگاری معاشرت کنید یا به مکان‌هایی بروید که سیگار کشیدن ممنوع است (مانند سینماها، موزه‌ها، یا کتابخانه‌ها).  مایعات فراوان بنوشید، اما نوشیدنی های کافئین دار و نوشیدنی های حاوی الکل را محدود کنید. آنها می توانند میل به سیگار کشیدن را تحریک کنند. به خود یادآوری کنید که شما غیرسیگاری هستید و سیگار نمی کشید. ورزش را فراموش نکنید، زیرا فوایدی برای سلامتی دارد و به آرامش شما کمک می کند.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امروزه مصرف سیگار به عنوان یک خطر بزرگ در بروز بیماری‌ ها ی مختلف برای انسان به شمار می‌ رود و سیگار کشیدن یک تهدید بزرگ برای سلامتی انسان و جامعه تلقی می‌شود.</dc:title>
  <dc:creator>Solmaz Pakpour</dc:creator>
  <cp:lastModifiedBy>AhmadReza Azadari</cp:lastModifiedBy>
  <cp:revision>21</cp:revision>
  <dcterms:created xsi:type="dcterms:W3CDTF">2023-06-10T06:37:13Z</dcterms:created>
  <dcterms:modified xsi:type="dcterms:W3CDTF">2023-06-12T08:48:54Z</dcterms:modified>
</cp:coreProperties>
</file>